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19141A"/>
    <a:srgbClr val="00FFFF"/>
    <a:srgbClr val="FF00FF"/>
    <a:srgbClr val="9227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9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IN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67121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3519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519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4671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7420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5183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5549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007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6127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7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5110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3513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30439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469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3857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3416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8387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38387F5F-168A-440B-90E5-B4F4816185D5}" type="datetimeFigureOut">
              <a:rPr lang="en-IN" smtClean="0"/>
              <a:t>06/06/2019</a:t>
            </a:fld>
            <a:endParaRPr lang="en-IN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A61602F-6FCF-438E-9890-58F299EE6A96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7167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1.xml.rels><?xml version="1.0" encoding="UTF-8" standalone="yes" ?><Relationships xmlns="http://schemas.openxmlformats.org/package/2006/relationships"><Relationship Id="rId3" Target="../media/image7.pn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hdphoto2.wdp" Type="http://schemas.microsoft.com/office/2007/relationships/hdphoto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 ?><Relationships xmlns="http://schemas.openxmlformats.org/package/2006/relationships"><Relationship Id="rId2" Target="../media/image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9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3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4.jpeg" Type="http://schemas.openxmlformats.org/officeDocument/2006/relationships/image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5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6.png" Type="http://schemas.openxmlformats.org/officeDocument/2006/relationships/image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 ?><Relationships xmlns="http://schemas.openxmlformats.org/package/2006/relationships"><Relationship Id="rId2" Target="../media/image18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22.jpeg" Type="http://schemas.openxmlformats.org/officeDocument/2006/relationships/image"/><Relationship Id="rId2" Target="../media/image21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chanism_(biology)" TargetMode="External"/><Relationship Id="rId2" Type="http://schemas.openxmlformats.org/officeDocument/2006/relationships/hyperlink" Target="https://en.wikipedia.org/wiki/Ludwig_Plate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 ?><Relationships xmlns="http://schemas.openxmlformats.org/package/2006/relationships"><Relationship Id="rId2" Target="../media/image2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FEF8870-38F0-4514-B9D3-EBAD3F339703}"/>
              </a:ext>
            </a:extLst>
          </p:cNvPr>
          <p:cNvSpPr/>
          <p:nvPr/>
        </p:nvSpPr>
        <p:spPr>
          <a:xfrm>
            <a:off x="845713" y="1186882"/>
            <a:ext cx="35459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>
                <a:solidFill>
                  <a:srgbClr val="92D050"/>
                </a:solidFill>
              </a:rPr>
              <a:t>Chapter 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55E7473-6917-4103-8C50-5E96A27EFB45}"/>
              </a:ext>
            </a:extLst>
          </p:cNvPr>
          <p:cNvSpPr/>
          <p:nvPr/>
        </p:nvSpPr>
        <p:spPr>
          <a:xfrm>
            <a:off x="1483845" y="2105561"/>
            <a:ext cx="101457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8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Classical Genetics</a:t>
            </a:r>
            <a:endParaRPr lang="en-IN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A16B8E5-B2BB-4FCC-BECF-1BA1528F3CCE}"/>
              </a:ext>
            </a:extLst>
          </p:cNvPr>
          <p:cNvSpPr/>
          <p:nvPr/>
        </p:nvSpPr>
        <p:spPr>
          <a:xfrm>
            <a:off x="693400" y="408769"/>
            <a:ext cx="44032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b="1" dirty="0"/>
              <a:t>UNIT VII: Genetics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6959AC-32C8-4BBF-90AB-82DE31BF1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555" y="3266924"/>
            <a:ext cx="5186597" cy="29174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474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3E76C36-0BE7-41F5-A65F-2BCD851532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" r="66" t="109"/>
          <a:stretch/>
        </p:blipFill>
        <p:spPr>
          <a:xfrm>
            <a:off x="-134234" y="-35889"/>
            <a:ext cx="5606120" cy="69297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DE4DD8A-B74E-4775-B6F6-AD61BF6C6439}"/>
              </a:ext>
            </a:extLst>
          </p:cNvPr>
          <p:cNvSpPr/>
          <p:nvPr/>
        </p:nvSpPr>
        <p:spPr>
          <a:xfrm>
            <a:off x="5527981" y="1633249"/>
            <a:ext cx="6123791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b="1" dirty="0" lang="en-US" sz="2800">
                <a:solidFill>
                  <a:srgbClr val="FFFF00"/>
                </a:solidFill>
              </a:rPr>
              <a:t> Steps </a:t>
            </a:r>
          </a:p>
          <a:p>
            <a:pPr algn="ctr"/>
            <a:r>
              <a:rPr b="1" dirty="0" lang="en-US" sz="2800">
                <a:solidFill>
                  <a:srgbClr val="FFFF00"/>
                </a:solidFill>
              </a:rPr>
              <a:t>in </a:t>
            </a:r>
          </a:p>
          <a:p>
            <a:pPr algn="ctr"/>
            <a:r>
              <a:rPr b="1" dirty="0" lang="en-US" sz="2800">
                <a:solidFill>
                  <a:srgbClr val="FFFF00"/>
                </a:solidFill>
              </a:rPr>
              <a:t>cross pollination of pea flowers </a:t>
            </a:r>
            <a:endParaRPr b="1" dirty="0" lang="en-IN" sz="28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4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dur="indefinite" id="1" nodeType="tmRoot" restart="never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384D6B0-0CC5-45AC-A0C7-C9A2D2463F5F}"/>
              </a:ext>
            </a:extLst>
          </p:cNvPr>
          <p:cNvSpPr/>
          <p:nvPr/>
        </p:nvSpPr>
        <p:spPr>
          <a:xfrm>
            <a:off x="769256" y="646331"/>
            <a:ext cx="532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000">
                <a:solidFill>
                  <a:schemeClr val="accent5">
                    <a:lumMod val="20000"/>
                    <a:lumOff val="80000"/>
                  </a:schemeClr>
                </a:solidFill>
              </a:rPr>
              <a:t> Seven characters studied by Mendel</a:t>
            </a:r>
            <a:endParaRPr b="1" dirty="0" lang="en-IN" sz="20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4F4A726-4AE2-480C-AD36-D85470A9E7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8" l="40" r="126" t="32"/>
          <a:stretch/>
        </p:blipFill>
        <p:spPr>
          <a:xfrm>
            <a:off x="493485" y="1008851"/>
            <a:ext cx="5326744" cy="55148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D9C6ECA-3FEE-47C6-B517-146DCABCDFFC}"/>
              </a:ext>
            </a:extLst>
          </p:cNvPr>
          <p:cNvSpPr/>
          <p:nvPr/>
        </p:nvSpPr>
        <p:spPr>
          <a:xfrm>
            <a:off x="6096000" y="639519"/>
            <a:ext cx="5809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>
                <a:solidFill>
                  <a:schemeClr val="accent5">
                    <a:lumMod val="20000"/>
                    <a:lumOff val="80000"/>
                  </a:schemeClr>
                </a:solidFill>
              </a:rPr>
              <a:t> Seven characters of </a:t>
            </a:r>
            <a:r>
              <a:rPr b="1" dirty="0" i="1" lang="en-US">
                <a:solidFill>
                  <a:schemeClr val="accent5">
                    <a:lumMod val="20000"/>
                    <a:lumOff val="80000"/>
                  </a:schemeClr>
                </a:solidFill>
              </a:rPr>
              <a:t>Pisum sativum </a:t>
            </a:r>
            <a:r>
              <a:rPr b="1" dirty="0" lang="en-US">
                <a:solidFill>
                  <a:schemeClr val="accent5">
                    <a:lumMod val="20000"/>
                    <a:lumOff val="80000"/>
                  </a:schemeClr>
                </a:solidFill>
              </a:rPr>
              <a:t>with genes</a:t>
            </a:r>
            <a:endParaRPr b="1" dirty="0" lang="en-IN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8DBBA1-D337-42D0-87C5-8C0B4B82E333}"/>
              </a:ext>
            </a:extLst>
          </p:cNvPr>
          <p:cNvSpPr/>
          <p:nvPr/>
        </p:nvSpPr>
        <p:spPr>
          <a:xfrm>
            <a:off x="769256" y="127458"/>
            <a:ext cx="96084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000">
                <a:solidFill>
                  <a:srgbClr val="FFFF00"/>
                </a:solidFill>
              </a:rPr>
              <a:t>The First Model Organism in Genetics – Garden Peas (</a:t>
            </a:r>
            <a:r>
              <a:rPr b="1" dirty="0" i="1" lang="en-US" sz="2000">
                <a:solidFill>
                  <a:srgbClr val="FFFF00"/>
                </a:solidFill>
              </a:rPr>
              <a:t>Pisum sativum</a:t>
            </a:r>
            <a:r>
              <a:rPr b="1" dirty="0" lang="en-US" sz="2000">
                <a:solidFill>
                  <a:srgbClr val="FFFF00"/>
                </a:solidFill>
              </a:rPr>
              <a:t>) </a:t>
            </a:r>
            <a:endParaRPr dirty="0" lang="en-IN" sz="20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623CA47-6679-4557-BC5B-3B043F8D64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b="19" l="72" r="48" t="88"/>
          <a:stretch/>
        </p:blipFill>
        <p:spPr>
          <a:xfrm>
            <a:off x="6096000" y="1046031"/>
            <a:ext cx="5695439" cy="5402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5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dur="indefinite" id="1" nodeType="tmRoot" restart="never"/>
      </p:par>
    </p:tnLst>
  </p:timing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E5E5E8F-183E-486F-BF27-4366980B548A}"/>
              </a:ext>
            </a:extLst>
          </p:cNvPr>
          <p:cNvSpPr/>
          <p:nvPr/>
        </p:nvSpPr>
        <p:spPr>
          <a:xfrm>
            <a:off x="1393372" y="155975"/>
            <a:ext cx="91730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en-IN" sz="2400">
                <a:solidFill>
                  <a:srgbClr val="FFFF00"/>
                </a:solidFill>
              </a:rPr>
              <a:t> Mendel’s seven characters in Garden Peas, shown on the plant’s seven chromosomes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892204-AE20-4ACA-BAA8-4441B5695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0" l="50" r="105" t="193"/>
          <a:stretch/>
        </p:blipFill>
        <p:spPr>
          <a:xfrm>
            <a:off x="1248229" y="986972"/>
            <a:ext cx="9463314" cy="543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2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dur="indefinite" id="1" nodeType="tmRoot" restart="never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05B722-10C2-4927-B64C-D4393884C470}"/>
              </a:ext>
            </a:extLst>
          </p:cNvPr>
          <p:cNvSpPr/>
          <p:nvPr/>
        </p:nvSpPr>
        <p:spPr>
          <a:xfrm>
            <a:off x="3246502" y="486620"/>
            <a:ext cx="5698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400" b="1" dirty="0">
                <a:solidFill>
                  <a:srgbClr val="FFFF00"/>
                </a:solidFill>
              </a:rPr>
              <a:t>Terminology related to </a:t>
            </a:r>
            <a:r>
              <a:rPr lang="en-IN" sz="2400" b="1" dirty="0" err="1">
                <a:solidFill>
                  <a:srgbClr val="FFFF00"/>
                </a:solidFill>
              </a:rPr>
              <a:t>Mendelism</a:t>
            </a:r>
            <a:endParaRPr lang="en-IN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657EA8D-159F-4221-AEBE-780B0293D530}"/>
              </a:ext>
            </a:extLst>
          </p:cNvPr>
          <p:cNvSpPr/>
          <p:nvPr/>
        </p:nvSpPr>
        <p:spPr>
          <a:xfrm>
            <a:off x="595086" y="1189949"/>
            <a:ext cx="1094377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Alleles	</a:t>
            </a:r>
            <a:r>
              <a:rPr lang="en-US" sz="2400" b="1" dirty="0" smtClean="0">
                <a:solidFill>
                  <a:srgbClr val="FFC000"/>
                </a:solidFill>
              </a:rPr>
              <a:t>      </a:t>
            </a:r>
            <a:r>
              <a:rPr lang="en-US" sz="2400" b="1" dirty="0">
                <a:solidFill>
                  <a:srgbClr val="FFC000"/>
                </a:solidFill>
              </a:rPr>
              <a:t>	: </a:t>
            </a:r>
            <a:r>
              <a:rPr lang="en-US" sz="2400" dirty="0"/>
              <a:t>	 </a:t>
            </a:r>
            <a:r>
              <a:rPr lang="en-US" sz="2400" b="1" dirty="0"/>
              <a:t>alternate forms (versions) for the same trait.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Homozygous(TT</a:t>
            </a:r>
            <a:r>
              <a:rPr lang="en-US" sz="2400" b="1" dirty="0" smtClean="0">
                <a:solidFill>
                  <a:srgbClr val="FFC000"/>
                </a:solidFill>
              </a:rPr>
              <a:t>):  </a:t>
            </a:r>
            <a:r>
              <a:rPr lang="en-US" sz="2400" b="1" dirty="0" smtClean="0"/>
              <a:t>two </a:t>
            </a:r>
            <a:r>
              <a:rPr lang="en-US" sz="2400" b="1" dirty="0"/>
              <a:t>identical alleles of a gene in an individual.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Heterozygous(Tt):</a:t>
            </a:r>
            <a:r>
              <a:rPr lang="en-US" sz="2400" dirty="0"/>
              <a:t>  </a:t>
            </a:r>
            <a:r>
              <a:rPr lang="en-US" sz="2400" b="1" dirty="0"/>
              <a:t>an individual with two different alleles.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C000"/>
                </a:solidFill>
              </a:rPr>
              <a:t>Hybrids				:  </a:t>
            </a:r>
            <a:r>
              <a:rPr lang="en-US" sz="2400" b="1" dirty="0"/>
              <a:t>Mendel’s non-true breeding plants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006976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6D35C0B-3409-42B7-A8CF-39D54350D7C9}"/>
              </a:ext>
            </a:extLst>
          </p:cNvPr>
          <p:cNvSpPr/>
          <p:nvPr/>
        </p:nvSpPr>
        <p:spPr>
          <a:xfrm>
            <a:off x="667657" y="486619"/>
            <a:ext cx="11045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</a:rPr>
              <a:t>Mendelian inheritance – Mendel’s Laws of Heredity </a:t>
            </a:r>
            <a:endParaRPr lang="en-IN" sz="3200" b="1" dirty="0">
              <a:solidFill>
                <a:srgbClr val="FFFF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B53CC82-5A3B-4165-9DDE-65C0948007D7}"/>
              </a:ext>
            </a:extLst>
          </p:cNvPr>
          <p:cNvSpPr/>
          <p:nvPr/>
        </p:nvSpPr>
        <p:spPr>
          <a:xfrm>
            <a:off x="1103084" y="1356249"/>
            <a:ext cx="10319659" cy="3402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The first law is The Law of Dominance 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sz="2800" b="1" dirty="0"/>
              <a:t>The second law is The Law of Segregation (Law of Purity of gametes)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Today these rules are called laws of inheritance</a:t>
            </a:r>
            <a:endParaRPr lang="en-IN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99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C8A03E-10D7-4C26-9ED8-3313890E61FB}"/>
              </a:ext>
            </a:extLst>
          </p:cNvPr>
          <p:cNvSpPr/>
          <p:nvPr/>
        </p:nvSpPr>
        <p:spPr>
          <a:xfrm>
            <a:off x="2406630" y="0"/>
            <a:ext cx="30652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400">
                <a:solidFill>
                  <a:srgbClr val="FFFF00"/>
                </a:solidFill>
              </a:rPr>
              <a:t>Monohybrid cross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3CBE0CC-2D04-4FC1-9BDC-42DFB7D7C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" l="53" r="5" t="123"/>
          <a:stretch/>
        </p:blipFill>
        <p:spPr>
          <a:xfrm>
            <a:off x="1756239" y="461665"/>
            <a:ext cx="4238172" cy="591026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8E2167AF-A70F-4E89-A588-AD737EBAA75E}"/>
              </a:ext>
            </a:extLst>
          </p:cNvPr>
          <p:cNvSpPr/>
          <p:nvPr/>
        </p:nvSpPr>
        <p:spPr>
          <a:xfrm>
            <a:off x="6183086" y="1196787"/>
            <a:ext cx="51961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b="1" dirty="0" lang="en-US" sz="2400">
                <a:solidFill>
                  <a:srgbClr val="FFFF00"/>
                </a:solidFill>
              </a:rPr>
              <a:t>Reciprocal cross – </a:t>
            </a:r>
          </a:p>
          <a:p>
            <a:pPr algn="just"/>
            <a:r>
              <a:rPr dirty="0" lang="en-US"/>
              <a:t>	</a:t>
            </a:r>
            <a:r>
              <a:rPr b="1" dirty="0" lang="en-US" sz="2400"/>
              <a:t>The tall pea plants were pollinated with the pollens from a true-breeding dwarf plants, the result was all tall plants. When the parental types were reversed, the pollen from a tall plant was used to pollinate a dwarf pea plant which gave only tall plants. The result was the same - All tall plants</a:t>
            </a:r>
            <a:endParaRPr b="1" dirty="0" lang="en-IN" sz="2400"/>
          </a:p>
        </p:txBody>
      </p:sp>
    </p:spTree>
    <p:extLst>
      <p:ext uri="{BB962C8B-B14F-4D97-AF65-F5344CB8AC3E}">
        <p14:creationId xmlns:p14="http://schemas.microsoft.com/office/powerpoint/2010/main" val="78432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dur="indefinite" id="1" nodeType="tmRoot" restart="never"/>
      </p:par>
    </p:tnLst>
  </p:timing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CC1D9E6-C4D6-44F9-8031-D783E3E76072}"/>
              </a:ext>
            </a:extLst>
          </p:cNvPr>
          <p:cNvGrpSpPr/>
          <p:nvPr/>
        </p:nvGrpSpPr>
        <p:grpSpPr>
          <a:xfrm>
            <a:off x="1146629" y="0"/>
            <a:ext cx="4465521" cy="6429830"/>
            <a:chOff x="1146629" y="0"/>
            <a:chExt cx="4465521" cy="64298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06026A6A-CCDB-4DEC-9BE3-4BFA6CAE33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36" l="92" r="127"/>
            <a:stretch/>
          </p:blipFill>
          <p:spPr>
            <a:xfrm>
              <a:off x="1146629" y="1674"/>
              <a:ext cx="4465521" cy="6428156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E5EC62EA-EA08-4D5C-8815-F7BC0D044F2F}"/>
                </a:ext>
              </a:extLst>
            </p:cNvPr>
            <p:cNvSpPr/>
            <p:nvPr/>
          </p:nvSpPr>
          <p:spPr>
            <a:xfrm>
              <a:off x="1161143" y="0"/>
              <a:ext cx="4426857" cy="537029"/>
            </a:xfrm>
            <a:prstGeom prst="rect">
              <a:avLst/>
            </a:prstGeom>
            <a:solidFill>
              <a:srgbClr val="92278F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IN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F60B820-F70A-48CC-8498-90993E65F121}"/>
              </a:ext>
            </a:extLst>
          </p:cNvPr>
          <p:cNvGrpSpPr/>
          <p:nvPr/>
        </p:nvGrpSpPr>
        <p:grpSpPr>
          <a:xfrm>
            <a:off x="6458859" y="-1"/>
            <a:ext cx="5057598" cy="6429830"/>
            <a:chOff x="6458859" y="-1"/>
            <a:chExt cx="5057598" cy="64298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D989B6C-D721-4EE7-B0EF-D6F9A6ADB4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53" l="41" r="88"/>
            <a:stretch/>
          </p:blipFill>
          <p:spPr>
            <a:xfrm>
              <a:off x="6458859" y="0"/>
              <a:ext cx="5057598" cy="6429829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6B5340CE-26CF-4F83-999E-D164A2D312DC}"/>
                </a:ext>
              </a:extLst>
            </p:cNvPr>
            <p:cNvSpPr/>
            <p:nvPr/>
          </p:nvSpPr>
          <p:spPr>
            <a:xfrm>
              <a:off x="6483009" y="-1"/>
              <a:ext cx="5033448" cy="428171"/>
            </a:xfrm>
            <a:prstGeom prst="rect">
              <a:avLst/>
            </a:prstGeom>
            <a:solidFill>
              <a:srgbClr val="92278F">
                <a:alpha val="43137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lang="en-IN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A1E000C-328D-418D-B838-A5B1156DF09E}"/>
              </a:ext>
            </a:extLst>
          </p:cNvPr>
          <p:cNvSpPr/>
          <p:nvPr/>
        </p:nvSpPr>
        <p:spPr>
          <a:xfrm>
            <a:off x="5119123" y="8653"/>
            <a:ext cx="1784463" cy="461665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b="1" dirty="0" lang="en-IN" sz="2400">
                <a:solidFill>
                  <a:srgbClr val="FFFF00"/>
                </a:solidFill>
              </a:rPr>
              <a:t>Test cross</a:t>
            </a:r>
          </a:p>
        </p:txBody>
      </p:sp>
    </p:spTree>
    <p:extLst>
      <p:ext uri="{BB962C8B-B14F-4D97-AF65-F5344CB8AC3E}">
        <p14:creationId xmlns:p14="http://schemas.microsoft.com/office/powerpoint/2010/main" val="177218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0" spd="slow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dur="indefinite" id="1" nodeType="tmRoot" restart="never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D9D788C-040D-4201-9F2A-49B2E281241D}"/>
              </a:ext>
            </a:extLst>
          </p:cNvPr>
          <p:cNvSpPr/>
          <p:nvPr/>
        </p:nvSpPr>
        <p:spPr>
          <a:xfrm>
            <a:off x="1132114" y="506550"/>
            <a:ext cx="978262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b="1" dirty="0">
                <a:solidFill>
                  <a:srgbClr val="FFFF00"/>
                </a:solidFill>
              </a:rPr>
              <a:t>Back cross </a:t>
            </a:r>
          </a:p>
          <a:p>
            <a:endParaRPr lang="en-IN" sz="2400" dirty="0"/>
          </a:p>
          <a:p>
            <a:r>
              <a:rPr lang="en-IN" sz="2400" dirty="0"/>
              <a:t>• </a:t>
            </a:r>
            <a:r>
              <a:rPr lang="en-IN" sz="2800" b="1" dirty="0"/>
              <a:t>Back cross is a cross of F1 hybrid with any one of the parental genotypes. </a:t>
            </a:r>
          </a:p>
          <a:p>
            <a:endParaRPr lang="en-IN" sz="2800" b="1" dirty="0"/>
          </a:p>
          <a:p>
            <a:r>
              <a:rPr lang="en-IN" sz="2800" b="1" dirty="0"/>
              <a:t>The back cross is of two types:</a:t>
            </a:r>
          </a:p>
          <a:p>
            <a:pPr lvl="1"/>
            <a:endParaRPr lang="en-IN" sz="2800" b="1" dirty="0"/>
          </a:p>
          <a:p>
            <a:pPr marL="800100" lvl="1" indent="-342900">
              <a:buFont typeface="+mj-lt"/>
              <a:buAutoNum type="arabicPeriod"/>
            </a:pPr>
            <a:r>
              <a:rPr lang="en-IN" sz="2800" b="1" dirty="0"/>
              <a:t>Dominant back cross  </a:t>
            </a:r>
          </a:p>
          <a:p>
            <a:pPr marL="800100" lvl="1" indent="-342900">
              <a:buFont typeface="+mj-lt"/>
              <a:buAutoNum type="arabicPeriod"/>
            </a:pPr>
            <a:endParaRPr lang="en-IN" sz="2800" b="1" dirty="0"/>
          </a:p>
          <a:p>
            <a:pPr marL="800100" lvl="1" indent="-342900">
              <a:buFont typeface="+mj-lt"/>
              <a:buAutoNum type="arabicPeriod"/>
            </a:pPr>
            <a:endParaRPr lang="en-IN" sz="2800" b="1" dirty="0"/>
          </a:p>
          <a:p>
            <a:pPr marL="800100" lvl="1" indent="-342900">
              <a:buFont typeface="+mj-lt"/>
              <a:buAutoNum type="arabicPeriod"/>
            </a:pPr>
            <a:r>
              <a:rPr lang="en-IN" sz="2800" b="1" dirty="0"/>
              <a:t>Recessive back cross</a:t>
            </a:r>
          </a:p>
        </p:txBody>
      </p:sp>
    </p:spTree>
    <p:extLst>
      <p:ext uri="{BB962C8B-B14F-4D97-AF65-F5344CB8AC3E}">
        <p14:creationId xmlns:p14="http://schemas.microsoft.com/office/powerpoint/2010/main" val="26022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585EB73-1C20-4B54-AA8A-261B64BEED2F}"/>
              </a:ext>
            </a:extLst>
          </p:cNvPr>
          <p:cNvSpPr/>
          <p:nvPr/>
        </p:nvSpPr>
        <p:spPr>
          <a:xfrm>
            <a:off x="4995584" y="501134"/>
            <a:ext cx="294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800">
                <a:solidFill>
                  <a:srgbClr val="FFFF00"/>
                </a:solidFill>
              </a:rPr>
              <a:t>Dihybrid cross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E5B1F1B-4291-4C7B-9220-DA391E41F1E0}"/>
              </a:ext>
            </a:extLst>
          </p:cNvPr>
          <p:cNvSpPr/>
          <p:nvPr/>
        </p:nvSpPr>
        <p:spPr>
          <a:xfrm>
            <a:off x="624114" y="962799"/>
            <a:ext cx="11045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IN" sz="2400"/>
              <a:t>It involves individuals differing in two characters. Dihybrid inheritance is the inheritance of two separate genes each with two alleles.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58A0568-8DE6-4B97-B12A-0B48AAB9B341}"/>
              </a:ext>
            </a:extLst>
          </p:cNvPr>
          <p:cNvSpPr/>
          <p:nvPr/>
        </p:nvSpPr>
        <p:spPr>
          <a:xfrm>
            <a:off x="5230883" y="1880153"/>
            <a:ext cx="6177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IN" sz="2400">
                <a:solidFill>
                  <a:srgbClr val="FFFF00"/>
                </a:solidFill>
              </a:rPr>
              <a:t>Law of Independent Assortment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5C1FF87-0DD9-4AA5-90DF-A4D8C94CF0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3" l="166" r="135" t="51"/>
          <a:stretch/>
        </p:blipFill>
        <p:spPr>
          <a:xfrm>
            <a:off x="624114" y="2299557"/>
            <a:ext cx="3968719" cy="407221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69C5B6B6-E76C-4648-91B2-0FDD537988B5}"/>
              </a:ext>
            </a:extLst>
          </p:cNvPr>
          <p:cNvSpPr/>
          <p:nvPr/>
        </p:nvSpPr>
        <p:spPr>
          <a:xfrm>
            <a:off x="4887811" y="4285349"/>
            <a:ext cx="71009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IN" sz="2400"/>
              <a:t>  Dihybrid cross – Segregation of gametes</a:t>
            </a:r>
          </a:p>
        </p:txBody>
      </p:sp>
    </p:spTree>
    <p:extLst>
      <p:ext uri="{BB962C8B-B14F-4D97-AF65-F5344CB8AC3E}">
        <p14:creationId xmlns:p14="http://schemas.microsoft.com/office/powerpoint/2010/main" val="18546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C4DCB3-D191-44DB-AA48-D5E36FAD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3000"/>
                    </a14:imgEffect>
                  </a14:imgLayer>
                </a14:imgProps>
              </a:ext>
            </a:extLst>
          </a:blip>
          <a:srcRect b="54" l="1" r="193"/>
          <a:stretch/>
        </p:blipFill>
        <p:spPr>
          <a:xfrm>
            <a:off x="696685" y="448025"/>
            <a:ext cx="5221181" cy="59114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1295B57-47DF-48BE-A3ED-4B635D2BBD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" l="1" r="211" t="18"/>
          <a:stretch/>
        </p:blipFill>
        <p:spPr>
          <a:xfrm>
            <a:off x="6386286" y="452422"/>
            <a:ext cx="4833257" cy="595315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CEF897D-AFCD-4B65-A5AD-9A276E30748D}"/>
              </a:ext>
            </a:extLst>
          </p:cNvPr>
          <p:cNvSpPr/>
          <p:nvPr/>
        </p:nvSpPr>
        <p:spPr>
          <a:xfrm>
            <a:off x="4140777" y="0"/>
            <a:ext cx="4379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000">
                <a:solidFill>
                  <a:srgbClr val="FFC000"/>
                </a:solidFill>
              </a:rPr>
              <a:t> Dihybrid Cross in Garden peas</a:t>
            </a:r>
          </a:p>
        </p:txBody>
      </p:sp>
    </p:spTree>
    <p:extLst>
      <p:ext uri="{BB962C8B-B14F-4D97-AF65-F5344CB8AC3E}">
        <p14:creationId xmlns:p14="http://schemas.microsoft.com/office/powerpoint/2010/main" val="86712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DE0BA3C-27B2-4F9B-A341-F13FFFA8F574}"/>
              </a:ext>
            </a:extLst>
          </p:cNvPr>
          <p:cNvSpPr/>
          <p:nvPr/>
        </p:nvSpPr>
        <p:spPr>
          <a:xfrm>
            <a:off x="631066" y="843884"/>
            <a:ext cx="111402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600" b="1" dirty="0">
                <a:solidFill>
                  <a:srgbClr val="92D050"/>
                </a:solidFill>
              </a:rPr>
              <a:t>Learning Objectives</a:t>
            </a:r>
          </a:p>
          <a:p>
            <a:endParaRPr lang="en-IN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Learner will be able to  Differentiate classical and modern genetics.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Understand the concepts of principles of inheritance.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Describe the extensions of </a:t>
            </a:r>
            <a:r>
              <a:rPr lang="en-IN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Mendelism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Explain polygenic inheritance and Pleiotropy.  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en-IN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Analyse </a:t>
            </a:r>
            <a:r>
              <a:rPr lang="en-IN" sz="2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extra chromosomal inheritance in cytoplasmic organelles.</a:t>
            </a:r>
          </a:p>
        </p:txBody>
      </p:sp>
    </p:spTree>
    <p:extLst>
      <p:ext uri="{BB962C8B-B14F-4D97-AF65-F5344CB8AC3E}">
        <p14:creationId xmlns:p14="http://schemas.microsoft.com/office/powerpoint/2010/main" val="8646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ACE1F5D-D0E1-4F8F-8DC8-8511BF04B4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" contrast="10000"/>
                    </a14:imgEffect>
                  </a14:imgLayer>
                </a14:imgProps>
              </a:ext>
            </a:extLst>
          </a:blip>
          <a:srcRect b="219" l="124" r="122" t="235"/>
          <a:stretch/>
        </p:blipFill>
        <p:spPr>
          <a:xfrm>
            <a:off x="470742" y="419483"/>
            <a:ext cx="5120400" cy="59537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91F01E1-0890-476B-B963-B78A4547B204}"/>
              </a:ext>
            </a:extLst>
          </p:cNvPr>
          <p:cNvSpPr/>
          <p:nvPr/>
        </p:nvSpPr>
        <p:spPr>
          <a:xfrm>
            <a:off x="470742" y="6488668"/>
            <a:ext cx="63418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>
                <a:solidFill>
                  <a:srgbClr val="FFC000"/>
                </a:solidFill>
              </a:rPr>
              <a:t> Molecular explanation of round and wrinkled peas</a:t>
            </a:r>
            <a:endParaRPr b="1" dirty="0" lang="en-IN">
              <a:solidFill>
                <a:srgbClr val="FFC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AD4FE07-1E1D-433E-ABDD-E25E68A9EB7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" l="5" r="139" t="128"/>
          <a:stretch/>
        </p:blipFill>
        <p:spPr>
          <a:xfrm>
            <a:off x="7068455" y="374524"/>
            <a:ext cx="4165601" cy="604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08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EA757AF-F0F8-413F-A747-47EC9148B5B8}"/>
              </a:ext>
            </a:extLst>
          </p:cNvPr>
          <p:cNvSpPr/>
          <p:nvPr/>
        </p:nvSpPr>
        <p:spPr>
          <a:xfrm>
            <a:off x="656035" y="861199"/>
            <a:ext cx="10101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IN" sz="2000"/>
              <a:t>A cross between homozygous parents that differ in three gene pairs (i.e. producing trihybrids) is called trihybrid cross.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689F56A-488B-412C-A558-E2EAA53B08F6}"/>
              </a:ext>
            </a:extLst>
          </p:cNvPr>
          <p:cNvSpPr/>
          <p:nvPr/>
        </p:nvSpPr>
        <p:spPr>
          <a:xfrm>
            <a:off x="4218563" y="399534"/>
            <a:ext cx="27590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400">
                <a:solidFill>
                  <a:srgbClr val="FFC000"/>
                </a:solidFill>
              </a:rPr>
              <a:t>Trihybrid cross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1E2D3D-CA97-47A5-AF1E-85CBA415DB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68" r="14" t="202"/>
          <a:stretch/>
        </p:blipFill>
        <p:spPr>
          <a:xfrm>
            <a:off x="1010988" y="2728686"/>
            <a:ext cx="10265304" cy="35995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25E5F30-316A-4DC2-A189-ECE6F4F846E2}"/>
              </a:ext>
            </a:extLst>
          </p:cNvPr>
          <p:cNvSpPr/>
          <p:nvPr/>
        </p:nvSpPr>
        <p:spPr>
          <a:xfrm>
            <a:off x="1010988" y="2077086"/>
            <a:ext cx="9874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400">
                <a:solidFill>
                  <a:srgbClr val="FFFF00"/>
                </a:solidFill>
              </a:rPr>
              <a:t>The three contrasting characters of a trihybrid </a:t>
            </a:r>
            <a:r>
              <a:rPr dirty="0" lang="en-US" sz="2400">
                <a:solidFill>
                  <a:srgbClr val="FFFF00"/>
                </a:solidFill>
              </a:rPr>
              <a:t>cross are </a:t>
            </a:r>
            <a:endParaRPr dirty="0" lang="en-IN" sz="24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0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42C01AD-87C2-4FBA-9096-59D2A113B45A}"/>
              </a:ext>
            </a:extLst>
          </p:cNvPr>
          <p:cNvSpPr/>
          <p:nvPr/>
        </p:nvSpPr>
        <p:spPr>
          <a:xfrm>
            <a:off x="3091542" y="423315"/>
            <a:ext cx="6708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800">
                <a:solidFill>
                  <a:srgbClr val="FFC000"/>
                </a:solidFill>
              </a:rPr>
              <a:t> Extensions of Mendelian Genetics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EBAFD9-1C96-4DB2-8A0A-BA2420B4AF2A}"/>
              </a:ext>
            </a:extLst>
          </p:cNvPr>
          <p:cNvSpPr/>
          <p:nvPr/>
        </p:nvSpPr>
        <p:spPr>
          <a:xfrm>
            <a:off x="870855" y="879693"/>
            <a:ext cx="86795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IN" sz="2000">
                <a:solidFill>
                  <a:srgbClr val="FFFF00"/>
                </a:solidFill>
              </a:rPr>
              <a:t>Gene interaction </a:t>
            </a:r>
            <a:r>
              <a:rPr dirty="0" lang="en-IN" sz="2000"/>
              <a:t>– </a:t>
            </a:r>
            <a:r>
              <a:rPr b="1" dirty="0" lang="en-IN" sz="2000"/>
              <a:t>A single phenotype is controlled by more than one set of genes, each of which has two or more alleles.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98F20D-0904-41A0-A594-AEE4E17596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2" l="81" r="153"/>
          <a:stretch/>
        </p:blipFill>
        <p:spPr>
          <a:xfrm>
            <a:off x="493488" y="1624785"/>
            <a:ext cx="5413829" cy="527042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B281232-9629-47D1-B6D5-DF8C3E6EA447}"/>
              </a:ext>
            </a:extLst>
          </p:cNvPr>
          <p:cNvSpPr/>
          <p:nvPr/>
        </p:nvSpPr>
        <p:spPr>
          <a:xfrm>
            <a:off x="5907317" y="2228670"/>
            <a:ext cx="586377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000">
                <a:solidFill>
                  <a:srgbClr val="FFC000"/>
                </a:solidFill>
              </a:rPr>
              <a:t> The gene interactions can be classified as </a:t>
            </a:r>
          </a:p>
          <a:p>
            <a:endParaRPr dirty="0" lang="en-US" sz="2000">
              <a:solidFill>
                <a:srgbClr val="FFFF00"/>
              </a:solidFill>
            </a:endParaRPr>
          </a:p>
          <a:p>
            <a:r>
              <a:rPr b="1" dirty="0" lang="en-US" sz="2000">
                <a:solidFill>
                  <a:srgbClr val="FFFF00"/>
                </a:solidFill>
              </a:rPr>
              <a:t>• Intragenic gene interactions or Intra allelic or 	allelic interactions </a:t>
            </a:r>
          </a:p>
          <a:p>
            <a:endParaRPr b="1" dirty="0" lang="en-US" sz="2000">
              <a:solidFill>
                <a:srgbClr val="FFFF00"/>
              </a:solidFill>
            </a:endParaRPr>
          </a:p>
          <a:p>
            <a:r>
              <a:rPr b="1" dirty="0" lang="en-US" sz="2000">
                <a:solidFill>
                  <a:srgbClr val="FFFF00"/>
                </a:solidFill>
              </a:rPr>
              <a:t>• Intergenic gene interactions or inter allelic or 	non-allelic interactions </a:t>
            </a:r>
            <a:endParaRPr b="1" dirty="0" lang="en-IN" sz="200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74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9AB2E26-C566-4809-9042-71F50D6612E6}"/>
              </a:ext>
            </a:extLst>
          </p:cNvPr>
          <p:cNvSpPr/>
          <p:nvPr/>
        </p:nvSpPr>
        <p:spPr>
          <a:xfrm>
            <a:off x="537029" y="628081"/>
            <a:ext cx="1114697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dirty="0"/>
              <a:t> </a:t>
            </a:r>
            <a:r>
              <a:rPr lang="en-IN" sz="2400" b="1" dirty="0">
                <a:solidFill>
                  <a:srgbClr val="FFC000"/>
                </a:solidFill>
              </a:rPr>
              <a:t>Intragenic gene interactions </a:t>
            </a:r>
          </a:p>
          <a:p>
            <a:pPr>
              <a:lnSpc>
                <a:spcPct val="200000"/>
              </a:lnSpc>
            </a:pPr>
            <a:r>
              <a:rPr lang="en-IN" sz="2400" dirty="0"/>
              <a:t>Interactions take place between the alleles of the same gene i.e., alleles at the same locus is called intragenic or </a:t>
            </a:r>
            <a:r>
              <a:rPr lang="en-IN" sz="2400" dirty="0" err="1"/>
              <a:t>intralocus</a:t>
            </a:r>
            <a:r>
              <a:rPr lang="en-IN" sz="2400" dirty="0"/>
              <a:t> gene interaction. </a:t>
            </a:r>
          </a:p>
          <a:p>
            <a:pPr>
              <a:lnSpc>
                <a:spcPct val="200000"/>
              </a:lnSpc>
            </a:pPr>
            <a:r>
              <a:rPr lang="en-IN" sz="2400" dirty="0"/>
              <a:t>It includes the following: </a:t>
            </a:r>
          </a:p>
          <a:p>
            <a:pPr lvl="1"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1)Incomplete dominance </a:t>
            </a:r>
          </a:p>
          <a:p>
            <a:pPr lvl="1"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2) Codominance </a:t>
            </a:r>
          </a:p>
          <a:p>
            <a:pPr lvl="1"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3)Multiple alleles </a:t>
            </a:r>
          </a:p>
          <a:p>
            <a:pPr lvl="1">
              <a:lnSpc>
                <a:spcPct val="200000"/>
              </a:lnSpc>
            </a:pPr>
            <a:r>
              <a:rPr lang="en-IN" sz="2400" b="1" dirty="0">
                <a:solidFill>
                  <a:srgbClr val="FFFF00"/>
                </a:solidFill>
              </a:rPr>
              <a:t>4) Pleiotropic genes </a:t>
            </a:r>
          </a:p>
        </p:txBody>
      </p:sp>
    </p:spTree>
    <p:extLst>
      <p:ext uri="{BB962C8B-B14F-4D97-AF65-F5344CB8AC3E}">
        <p14:creationId xmlns:p14="http://schemas.microsoft.com/office/powerpoint/2010/main" val="22984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66" y="175987"/>
            <a:ext cx="4194628" cy="5961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B4EEDE-6554-4ED0-8840-33E9FCE1E82B}"/>
              </a:ext>
            </a:extLst>
          </p:cNvPr>
          <p:cNvSpPr/>
          <p:nvPr/>
        </p:nvSpPr>
        <p:spPr>
          <a:xfrm>
            <a:off x="631370" y="0"/>
            <a:ext cx="65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US" sz="2400">
                <a:solidFill>
                  <a:srgbClr val="FFC000"/>
                </a:solidFill>
              </a:rPr>
              <a:t>Incomplete dominance </a:t>
            </a:r>
            <a:r>
              <a:rPr dirty="0" lang="en-US" sz="2000"/>
              <a:t>– No blending of genes </a:t>
            </a:r>
          </a:p>
          <a:p>
            <a:r>
              <a:rPr dirty="0" lang="en-US" sz="2000"/>
              <a:t>	The German Botanist </a:t>
            </a:r>
            <a:r>
              <a:rPr b="1" dirty="0" lang="en-US" sz="2000">
                <a:solidFill>
                  <a:srgbClr val="FFFF00"/>
                </a:solidFill>
              </a:rPr>
              <a:t>Carl Correns’s </a:t>
            </a:r>
            <a:r>
              <a:rPr dirty="0" lang="en-US" sz="2000"/>
              <a:t>(1905) Experiment - In 4 O’ clock plant, </a:t>
            </a:r>
            <a:r>
              <a:rPr dirty="0" i="1" lang="en-US" sz="2000"/>
              <a:t>Mirabilis </a:t>
            </a:r>
            <a:r>
              <a:rPr dirty="0" err="1" i="1" lang="en-US" sz="2000"/>
              <a:t>jalapa</a:t>
            </a:r>
            <a:r>
              <a:rPr dirty="0" i="1" lang="en-US" sz="2000"/>
              <a:t> </a:t>
            </a:r>
            <a:endParaRPr dirty="0" i="1" lang="en-IN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F3A34B-A4A9-4290-9D1E-CDE09D79C1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0" l="63" r="138"/>
          <a:stretch/>
        </p:blipFill>
        <p:spPr>
          <a:xfrm>
            <a:off x="812801" y="1077218"/>
            <a:ext cx="5007429" cy="53090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FEA9193-AF74-48DD-B4B8-6CDF0F05EBC6}"/>
              </a:ext>
            </a:extLst>
          </p:cNvPr>
          <p:cNvSpPr/>
          <p:nvPr/>
        </p:nvSpPr>
        <p:spPr>
          <a:xfrm>
            <a:off x="5936344" y="3367284"/>
            <a:ext cx="57331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b="1" dirty="0" lang="en-US" sz="2400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Codominance</a:t>
            </a:r>
            <a:r>
              <a:rPr b="1" dirty="0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 (1 : 2 : 1) </a:t>
            </a:r>
          </a:p>
          <a:p>
            <a:pPr algn="just"/>
            <a:r>
              <a:rPr dirty="0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This pattern occurs due to simultaneous (joint) expression of both alleles in the heterozygote.</a:t>
            </a:r>
          </a:p>
          <a:p>
            <a:pPr algn="just"/>
            <a:r>
              <a:rPr dirty="0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just"/>
            <a:r>
              <a:rPr dirty="0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The codominance was demonstrated in plants with the help of electrophoresis or chromatography for protein or flavonoid substance. Example: </a:t>
            </a:r>
            <a:r>
              <a:rPr dirty="0" i="1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Gossypium </a:t>
            </a:r>
            <a:r>
              <a:rPr dirty="0" err="1" i="1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hirsutum</a:t>
            </a:r>
            <a:r>
              <a:rPr dirty="0" i="1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dirty="0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dirty="0" i="1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Gossypium </a:t>
            </a:r>
            <a:r>
              <a:rPr dirty="0" err="1" i="1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sturtianum</a:t>
            </a:r>
            <a:r>
              <a:rPr dirty="0" lang="en-US">
                <a:ln cmpd="sng" w="18415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algn="tl" blurRad="50800" dir="2700000" dist="38100" rotWithShape="0">
                    <a:prstClr val="black">
                      <a:alpha val="40000"/>
                    </a:prstClr>
                  </a:outerShdw>
                </a:effectLst>
              </a:rPr>
              <a:t>,</a:t>
            </a:r>
            <a:endParaRPr dirty="0" lang="en-IN">
              <a:ln cmpd="sng" w="18415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07187" y="6201620"/>
            <a:ext cx="1797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US">
                <a:solidFill>
                  <a:srgbClr val="FFFF00"/>
                </a:solidFill>
              </a:rPr>
              <a:t>Carl </a:t>
            </a:r>
            <a:r>
              <a:rPr b="1" dirty="0" err="1" lang="en-US" smtClean="0">
                <a:solidFill>
                  <a:srgbClr val="FFFF00"/>
                </a:solidFill>
              </a:rPr>
              <a:t>Correns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31684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53EE08-B174-44F3-BCAE-2491A6FA60C9}"/>
              </a:ext>
            </a:extLst>
          </p:cNvPr>
          <p:cNvSpPr/>
          <p:nvPr/>
        </p:nvSpPr>
        <p:spPr>
          <a:xfrm>
            <a:off x="508000" y="465968"/>
            <a:ext cx="1116148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en-IN" sz="3200">
                <a:solidFill>
                  <a:srgbClr val="FFFF00"/>
                </a:solidFill>
              </a:rPr>
              <a:t>Lethal genes </a:t>
            </a:r>
          </a:p>
          <a:p>
            <a:r>
              <a:rPr b="1" dirty="0" lang="en-IN" sz="2000"/>
              <a:t>An allele which has the potential to cause the death of an organism is called a “Lethal Allele”. </a:t>
            </a:r>
          </a:p>
          <a:p>
            <a:r>
              <a:rPr b="1" dirty="0" lang="en-IN" sz="2000"/>
              <a:t>In </a:t>
            </a:r>
            <a:r>
              <a:rPr b="1" dirty="0" lang="en-IN" sz="2000">
                <a:solidFill>
                  <a:srgbClr val="FFC000"/>
                </a:solidFill>
              </a:rPr>
              <a:t>1907, E. Baur </a:t>
            </a:r>
            <a:r>
              <a:rPr b="1" dirty="0" lang="en-IN" sz="2000"/>
              <a:t>reported a lethal gene in snapdragon (</a:t>
            </a:r>
            <a:r>
              <a:rPr b="1" dirty="0" i="1" lang="en-IN" sz="2000"/>
              <a:t>Antirrhinum</a:t>
            </a:r>
            <a:r>
              <a:rPr b="1" dirty="0" lang="en-IN" sz="2000"/>
              <a:t> sp.). It is an example for recessive lethality.</a:t>
            </a:r>
          </a:p>
          <a:p>
            <a:r>
              <a:rPr b="1" dirty="0" lang="en-IN" sz="2000"/>
              <a:t> In snapdragon there are three kinds of plants. </a:t>
            </a:r>
          </a:p>
          <a:p>
            <a:pPr indent="-342900" marL="342900">
              <a:buAutoNum type="arabicPeriod"/>
            </a:pPr>
            <a:r>
              <a:rPr b="1" dirty="0" lang="en-IN" sz="2000"/>
              <a:t>Green plants with chlorophyll. (CC) </a:t>
            </a:r>
          </a:p>
          <a:p>
            <a:pPr indent="-342900" marL="342900">
              <a:buAutoNum type="arabicPeriod"/>
            </a:pPr>
            <a:r>
              <a:rPr b="1" dirty="0" lang="en-IN" sz="2000"/>
              <a:t>Yellowish green plants with carotenoids are referred to as pale green, golden or </a:t>
            </a:r>
            <a:r>
              <a:rPr b="1" dirty="0" err="1" lang="en-IN" sz="2000"/>
              <a:t>aurea</a:t>
            </a:r>
            <a:r>
              <a:rPr b="1" dirty="0" lang="en-IN" sz="2000"/>
              <a:t> plants (Cc) </a:t>
            </a:r>
          </a:p>
          <a:p>
            <a:pPr indent="-342900" marL="342900">
              <a:buAutoNum type="arabicPeriod"/>
            </a:pPr>
            <a:r>
              <a:rPr b="1" dirty="0" lang="en-IN" sz="2000"/>
              <a:t>White plants without any chlorophyll. (cc) </a:t>
            </a:r>
          </a:p>
          <a:p>
            <a:pPr indent="-285750" lvl="1" marL="742950">
              <a:buFont charset="0" panose="020B0604020202020204" pitchFamily="34" typeface="Arial"/>
              <a:buChar char="•"/>
            </a:pPr>
            <a:r>
              <a:rPr b="1" dirty="0" lang="en-IN" sz="2000"/>
              <a:t>	The genotype of the homozygous green plants is CC.</a:t>
            </a:r>
          </a:p>
          <a:p>
            <a:pPr indent="-285750" lvl="1" marL="742950">
              <a:buFont charset="0" panose="020B0604020202020204" pitchFamily="34" typeface="Arial"/>
              <a:buChar char="•"/>
            </a:pPr>
            <a:r>
              <a:rPr b="1" dirty="0" lang="en-IN" sz="2000"/>
              <a:t> 	The genotype of the homozygous white plant is cc</a:t>
            </a:r>
            <a:r>
              <a:rPr b="1" dirty="0" lang="en-IN" smtClean="0" sz="2000"/>
              <a:t>.</a:t>
            </a:r>
            <a:endParaRPr b="1" dirty="0" lang="en-IN" sz="2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C833E7-D53F-44F0-97CC-BCA6E4E6C4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0" l="43" r="83" t="156"/>
          <a:stretch/>
        </p:blipFill>
        <p:spPr>
          <a:xfrm>
            <a:off x="3069771" y="4405508"/>
            <a:ext cx="6052457" cy="2007919"/>
          </a:xfrm>
          <a:prstGeom prst="rect">
            <a:avLst/>
          </a:prstGeom>
        </p:spPr>
      </p:pic>
      <p:pic>
        <p:nvPicPr>
          <p:cNvPr id="1026" name="Picture 2"/>
          <p:cNvPicPr>
            <a:picLocks noChangeArrowheads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942" y="3200403"/>
            <a:ext cx="2514600" cy="338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9892999" y="6163839"/>
            <a:ext cx="1723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mtClean="0">
                <a:solidFill>
                  <a:srgbClr val="FFC000"/>
                </a:solidFill>
              </a:rPr>
              <a:t>Erwin </a:t>
            </a:r>
            <a:r>
              <a:rPr b="1" dirty="0" err="1" lang="en-IN">
                <a:solidFill>
                  <a:srgbClr val="FFC000"/>
                </a:solidFill>
              </a:rPr>
              <a:t>Baur</a:t>
            </a:r>
            <a:r>
              <a:rPr b="1" dirty="0" lang="en-IN">
                <a:solidFill>
                  <a:srgbClr val="FFC000"/>
                </a:solidFill>
              </a:rPr>
              <a:t> </a:t>
            </a:r>
            <a:endParaRPr dirty="0" lang="en-US"/>
          </a:p>
        </p:txBody>
      </p:sp>
    </p:spTree>
    <p:extLst>
      <p:ext uri="{BB962C8B-B14F-4D97-AF65-F5344CB8AC3E}">
        <p14:creationId xmlns:p14="http://schemas.microsoft.com/office/powerpoint/2010/main" val="238275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dur="indefinite" id="1" nodeType="tmRoot" restart="never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FD8988C-5906-4A9D-82A1-04FEF8F9CB77}"/>
              </a:ext>
            </a:extLst>
          </p:cNvPr>
          <p:cNvSpPr/>
          <p:nvPr/>
        </p:nvSpPr>
        <p:spPr>
          <a:xfrm>
            <a:off x="1189410" y="420914"/>
            <a:ext cx="925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C000"/>
                </a:solidFill>
              </a:rPr>
              <a:t>Pleiotropy – A single gene affects multiple traits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2DA29922-9889-48A9-A394-F532BC2D0C58}"/>
              </a:ext>
            </a:extLst>
          </p:cNvPr>
          <p:cNvSpPr/>
          <p:nvPr/>
        </p:nvSpPr>
        <p:spPr>
          <a:xfrm>
            <a:off x="624115" y="2902609"/>
            <a:ext cx="10668000" cy="267765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The Pleiotropic gene influences a number of characters simultaneously.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Mendel noticed pleiotropy while performing breeding experiment with peas (</a:t>
            </a:r>
            <a:r>
              <a:rPr lang="en-US" sz="2400" b="1" i="1" dirty="0"/>
              <a:t>Pisum sativum).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b="1" dirty="0"/>
              <a:t>Example: sickle cell </a:t>
            </a:r>
            <a:r>
              <a:rPr lang="en-IN" sz="2400" b="1" dirty="0" err="1"/>
              <a:t>anemia</a:t>
            </a:r>
            <a:r>
              <a:rPr lang="en-IN" sz="2400" b="1" dirty="0" smtClean="0"/>
              <a:t>.</a:t>
            </a:r>
            <a:r>
              <a:rPr lang="en-US" sz="2400" dirty="0">
                <a:hlinkClick r:id="rId2" tooltip="Ludwig Plate"/>
              </a:rPr>
              <a:t> </a:t>
            </a:r>
            <a:endParaRPr lang="en-IN" sz="2400" b="1" dirty="0">
              <a:solidFill>
                <a:srgbClr val="FFFF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5106" y="1608557"/>
            <a:ext cx="10407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CFF33"/>
                </a:solidFill>
              </a:rPr>
              <a:t>Hans </a:t>
            </a:r>
            <a:r>
              <a:rPr lang="en-US" sz="2400" b="1" dirty="0" err="1" smtClean="0">
                <a:solidFill>
                  <a:srgbClr val="CCFF33"/>
                </a:solidFill>
              </a:rPr>
              <a:t>Grüneberg</a:t>
            </a:r>
            <a:r>
              <a:rPr lang="en-US" sz="2400" b="1" dirty="0" smtClean="0">
                <a:solidFill>
                  <a:srgbClr val="CCFF33"/>
                </a:solidFill>
              </a:rPr>
              <a:t> </a:t>
            </a:r>
            <a:r>
              <a:rPr lang="en-US" sz="2400" b="1" dirty="0"/>
              <a:t>was the first to study the </a:t>
            </a:r>
            <a:r>
              <a:rPr lang="en-US" sz="2400" b="1" dirty="0">
                <a:hlinkClick r:id="rId3" tooltip="Mechanism (biology)"/>
              </a:rPr>
              <a:t>mechanisms</a:t>
            </a:r>
            <a:r>
              <a:rPr lang="en-US" sz="2400" b="1" dirty="0"/>
              <a:t> of </a:t>
            </a:r>
            <a:r>
              <a:rPr lang="en-US" sz="2400" b="1" dirty="0" err="1"/>
              <a:t>pleiotropy</a:t>
            </a:r>
            <a:endParaRPr lang="en-US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1189410" y="955410"/>
            <a:ext cx="90867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/>
              <a:t>“</a:t>
            </a:r>
            <a:r>
              <a:rPr lang="en-US" sz="2800" b="1" dirty="0" err="1" smtClean="0"/>
              <a:t>Pleiotropie</a:t>
            </a:r>
            <a:r>
              <a:rPr lang="en-US" sz="2800" b="1" dirty="0"/>
              <a:t>" was first coined </a:t>
            </a:r>
            <a:r>
              <a:rPr lang="en-US" sz="2800" b="1" dirty="0" smtClean="0"/>
              <a:t>by </a:t>
            </a:r>
            <a:r>
              <a:rPr lang="en-US" sz="28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2" tooltip="Ludwig Plate"/>
              </a:rPr>
              <a:t>Ludwig </a:t>
            </a:r>
            <a:r>
              <a:rPr lang="en-US" sz="2800" b="1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2" tooltip="Ludwig Plate"/>
              </a:rPr>
              <a:t>Plate</a:t>
            </a:r>
            <a:endParaRPr lang="en-IN" sz="28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4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249CC5F-8291-4196-AD05-762E6C382A5B}"/>
              </a:ext>
            </a:extLst>
          </p:cNvPr>
          <p:cNvSpPr/>
          <p:nvPr/>
        </p:nvSpPr>
        <p:spPr>
          <a:xfrm>
            <a:off x="551549" y="1617507"/>
            <a:ext cx="654593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b="1" dirty="0" lang="en-IN" sz="2800">
                <a:solidFill>
                  <a:srgbClr val="FFFF00"/>
                </a:solidFill>
              </a:rPr>
              <a:t>Intergenic gene interactions</a:t>
            </a:r>
          </a:p>
          <a:p>
            <a:endParaRPr b="1" dirty="0" lang="en-IN" sz="280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r>
              <a:rPr dirty="0" lang="en-IN"/>
              <a:t> </a:t>
            </a:r>
            <a:r>
              <a:rPr b="1" dirty="0" err="1" lang="en-IN" sz="2800"/>
              <a:t>Interlocus</a:t>
            </a:r>
            <a:r>
              <a:rPr b="1" dirty="0" lang="en-IN" sz="2800"/>
              <a:t> interactions take place between the alleles </a:t>
            </a:r>
            <a:r>
              <a:rPr b="1" dirty="0" lang="en-IN" smtClean="0" sz="2800"/>
              <a:t>at  </a:t>
            </a:r>
            <a:r>
              <a:rPr b="1" dirty="0" lang="en-IN" sz="2800"/>
              <a:t>different loci </a:t>
            </a:r>
            <a:r>
              <a:rPr b="1" dirty="0" err="1" lang="en-IN" sz="2800"/>
              <a:t>i.e</a:t>
            </a:r>
            <a:r>
              <a:rPr b="1" dirty="0" lang="en-IN" sz="2800"/>
              <a:t> between alleles of different genes.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F43F3F-94D9-4DE9-834C-CFB788826B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" l="3" r="28" t="107"/>
          <a:stretch/>
        </p:blipFill>
        <p:spPr>
          <a:xfrm>
            <a:off x="7257143" y="449840"/>
            <a:ext cx="4542972" cy="598728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34CCAA-61A2-419C-BF62-C94AADCB5E61}"/>
              </a:ext>
            </a:extLst>
          </p:cNvPr>
          <p:cNvSpPr/>
          <p:nvPr/>
        </p:nvSpPr>
        <p:spPr>
          <a:xfrm>
            <a:off x="6937828" y="80507"/>
            <a:ext cx="4742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>
                <a:solidFill>
                  <a:srgbClr val="FFC000"/>
                </a:solidFill>
              </a:rPr>
              <a:t>Dominant epistasis in summer squash</a:t>
            </a:r>
          </a:p>
        </p:txBody>
      </p:sp>
    </p:spTree>
    <p:extLst>
      <p:ext uri="{BB962C8B-B14F-4D97-AF65-F5344CB8AC3E}">
        <p14:creationId xmlns:p14="http://schemas.microsoft.com/office/powerpoint/2010/main" val="399710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4E09C4B-4728-48BD-A6DB-3EC74A50EF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25" l="27" r="137" t="118"/>
          <a:stretch/>
        </p:blipFill>
        <p:spPr>
          <a:xfrm>
            <a:off x="939210" y="1360714"/>
            <a:ext cx="5156790" cy="4572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F761C10-29AC-478A-8016-75D1E2DA0DAC}"/>
              </a:ext>
            </a:extLst>
          </p:cNvPr>
          <p:cNvSpPr/>
          <p:nvPr/>
        </p:nvSpPr>
        <p:spPr>
          <a:xfrm>
            <a:off x="1581910" y="646277"/>
            <a:ext cx="4570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800">
                <a:solidFill>
                  <a:srgbClr val="FFC000"/>
                </a:solidFill>
              </a:rPr>
              <a:t>Intra- genic interaction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20AF779-07EA-4D12-80E1-A33AD2E8D427}"/>
              </a:ext>
            </a:extLst>
          </p:cNvPr>
          <p:cNvSpPr/>
          <p:nvPr/>
        </p:nvSpPr>
        <p:spPr>
          <a:xfrm>
            <a:off x="6937828" y="646277"/>
            <a:ext cx="4455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800">
                <a:solidFill>
                  <a:srgbClr val="FFC000"/>
                </a:solidFill>
              </a:rPr>
              <a:t>Inter-genic interaction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0F951C-EC68-4B74-9BAD-6BFDF86A3E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4" l="179" r="214" t="149"/>
          <a:stretch/>
        </p:blipFill>
        <p:spPr>
          <a:xfrm>
            <a:off x="6937828" y="1169497"/>
            <a:ext cx="4455066" cy="525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0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2D25E6-5C16-432B-ACCF-C53D4B8FCECC}"/>
              </a:ext>
            </a:extLst>
          </p:cNvPr>
          <p:cNvSpPr/>
          <p:nvPr/>
        </p:nvSpPr>
        <p:spPr>
          <a:xfrm>
            <a:off x="856343" y="-71622"/>
            <a:ext cx="40930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en-IN">
                <a:solidFill>
                  <a:srgbClr val="FFFF00"/>
                </a:solidFill>
              </a:rPr>
              <a:t> Polygenic Inheritance in Wheat (Kernel colour)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4F7EA-F298-4BFD-BE9C-F35F028E9C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" l="9" r="49421"/>
          <a:stretch/>
        </p:blipFill>
        <p:spPr>
          <a:xfrm>
            <a:off x="1277257" y="516652"/>
            <a:ext cx="3497943" cy="63410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583F124-8E3D-4075-8CDB-956FCB5BEB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6" l="115" r="30" t="91"/>
          <a:stretch/>
        </p:blipFill>
        <p:spPr>
          <a:xfrm>
            <a:off x="5573485" y="1041957"/>
            <a:ext cx="6096000" cy="531948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9442D37-AAB1-4622-857E-97C2315B22C3}"/>
              </a:ext>
            </a:extLst>
          </p:cNvPr>
          <p:cNvSpPr/>
          <p:nvPr/>
        </p:nvSpPr>
        <p:spPr>
          <a:xfrm>
            <a:off x="5588001" y="516652"/>
            <a:ext cx="6345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000">
                <a:solidFill>
                  <a:srgbClr val="FFFF00"/>
                </a:solidFill>
              </a:rPr>
              <a:t>The genetic control of colour in wheat kernels</a:t>
            </a:r>
          </a:p>
        </p:txBody>
      </p:sp>
    </p:spTree>
    <p:extLst>
      <p:ext uri="{BB962C8B-B14F-4D97-AF65-F5344CB8AC3E}">
        <p14:creationId xmlns:p14="http://schemas.microsoft.com/office/powerpoint/2010/main" val="16702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CC01A9-1795-456E-A2B8-84DC5046687B}"/>
              </a:ext>
            </a:extLst>
          </p:cNvPr>
          <p:cNvSpPr/>
          <p:nvPr/>
        </p:nvSpPr>
        <p:spPr>
          <a:xfrm>
            <a:off x="420914" y="219771"/>
            <a:ext cx="1129211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800" b="1" dirty="0">
                <a:solidFill>
                  <a:srgbClr val="92D050"/>
                </a:solidFill>
              </a:rPr>
              <a:t>Chapter outline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2.1  Heredity and Variation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2.2  </a:t>
            </a:r>
            <a:r>
              <a:rPr lang="en-IN" sz="2000" b="1" dirty="0" err="1"/>
              <a:t>Mendelism</a:t>
            </a:r>
            <a:r>
              <a:rPr lang="en-IN" sz="2000" b="1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2.3  Laws of Mendelian Inheritance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2.4  Monohybrid, Dihybrid, Trihybrid cross, Backcross and Testcross 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2.5  Interaction of Genes -Intragenic and Intergenic Incomplete dominance,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       Lethal genes, Epistasis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2.6  Polygenic inheritance in Wheat kernel colour, Pleiotropy – </a:t>
            </a:r>
            <a:r>
              <a:rPr lang="en-IN" sz="2000" b="1" i="1" dirty="0"/>
              <a:t>Pisum sativum</a:t>
            </a:r>
            <a:r>
              <a:rPr lang="en-IN" sz="2000" b="1" dirty="0"/>
              <a:t>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2.7  Extra chromosomal inheritance- Cytoplasmic inheritance in Mitochondria </a:t>
            </a:r>
          </a:p>
          <a:p>
            <a:pPr lvl="1">
              <a:lnSpc>
                <a:spcPct val="200000"/>
              </a:lnSpc>
            </a:pPr>
            <a:r>
              <a:rPr lang="en-IN" sz="2000" b="1" dirty="0"/>
              <a:t>       and Chloroplast.</a:t>
            </a:r>
          </a:p>
        </p:txBody>
      </p:sp>
    </p:spTree>
    <p:extLst>
      <p:ext uri="{BB962C8B-B14F-4D97-AF65-F5344CB8AC3E}">
        <p14:creationId xmlns:p14="http://schemas.microsoft.com/office/powerpoint/2010/main" val="1825526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A5AC30-EB97-47D9-95B0-F4993691B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963" l="51213" r="104" t="40240"/>
          <a:stretch/>
        </p:blipFill>
        <p:spPr>
          <a:xfrm>
            <a:off x="2974751" y="1269493"/>
            <a:ext cx="6706278" cy="502970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2800851-A075-4291-9B64-382F0D4AA72A}"/>
              </a:ext>
            </a:extLst>
          </p:cNvPr>
          <p:cNvSpPr/>
          <p:nvPr/>
        </p:nvSpPr>
        <p:spPr>
          <a:xfrm>
            <a:off x="3053715" y="689440"/>
            <a:ext cx="64427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b="1" dirty="0" lang="en-IN" sz="2400">
                <a:solidFill>
                  <a:srgbClr val="FFFF00"/>
                </a:solidFill>
              </a:rPr>
              <a:t> Polygenic inheritance in Wheat kernel</a:t>
            </a:r>
          </a:p>
        </p:txBody>
      </p:sp>
    </p:spTree>
    <p:extLst>
      <p:ext uri="{BB962C8B-B14F-4D97-AF65-F5344CB8AC3E}">
        <p14:creationId xmlns:p14="http://schemas.microsoft.com/office/powerpoint/2010/main" val="288573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800" spd="slow">
        <p:circle/>
      </p:transition>
    </mc:Choice>
    <mc:Fallback xmlns="">
      <p:transition spd="slow">
        <p:circle/>
      </p:transition>
    </mc:Fallback>
  </mc:AlternateContent>
  <p:timing>
    <p:tnLst>
      <p:par>
        <p:cTn dur="indefinite" id="1" nodeType="tmRoot" restart="never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>
            <a:extLst>
              <a:ext uri="{FF2B5EF4-FFF2-40B4-BE49-F238E27FC236}">
                <a16:creationId xmlns="" xmlns:a16="http://schemas.microsoft.com/office/drawing/2014/main" id="{3F205F20-D000-4148-B28C-44F078D903DE}"/>
              </a:ext>
            </a:extLst>
          </p:cNvPr>
          <p:cNvSpPr/>
          <p:nvPr/>
        </p:nvSpPr>
        <p:spPr>
          <a:xfrm>
            <a:off x="3026228" y="1941285"/>
            <a:ext cx="6139543" cy="2975429"/>
          </a:xfrm>
          <a:prstGeom prst="doubleWav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000" b="1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1835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7CF3B0-E615-4D6B-B0BC-BFC2A14DBA77}"/>
              </a:ext>
            </a:extLst>
          </p:cNvPr>
          <p:cNvSpPr/>
          <p:nvPr/>
        </p:nvSpPr>
        <p:spPr>
          <a:xfrm>
            <a:off x="711646" y="1033181"/>
            <a:ext cx="8272532" cy="4453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92D050"/>
                </a:solidFill>
              </a:rPr>
              <a:t>Genetics</a:t>
            </a:r>
            <a:r>
              <a:rPr lang="en-US" sz="2400" b="1" dirty="0"/>
              <a:t> is the study of how living things receive common traits from previous generations.</a:t>
            </a:r>
          </a:p>
          <a:p>
            <a:pPr>
              <a:lnSpc>
                <a:spcPct val="150000"/>
              </a:lnSpc>
            </a:pPr>
            <a:endParaRPr lang="en-US" sz="2400" b="1" dirty="0"/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92D050"/>
                </a:solidFill>
              </a:rPr>
              <a:t>Genetics</a:t>
            </a:r>
            <a:r>
              <a:rPr lang="en-US" sz="2400" b="1" dirty="0"/>
              <a:t> – The Science of heredity (Inheritance) – 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“Genetics” is the branch of biological science which deals with the mechanism of transmission of characters from parents to off springs. The term </a:t>
            </a:r>
            <a:r>
              <a:rPr lang="en-US" sz="2400" b="1" dirty="0">
                <a:solidFill>
                  <a:srgbClr val="92D050"/>
                </a:solidFill>
              </a:rPr>
              <a:t>Genetics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b="1" dirty="0"/>
              <a:t>was introduced by </a:t>
            </a:r>
            <a:r>
              <a:rPr lang="en-US" sz="2400" b="1" dirty="0">
                <a:solidFill>
                  <a:srgbClr val="FFFF00"/>
                </a:solidFill>
              </a:rPr>
              <a:t>W. Bateson in 1906.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2BD0C3-76F2-4C2C-BFD8-F599B451A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109" y="2363215"/>
            <a:ext cx="2693159" cy="392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53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5E90495D-2134-4F4B-8A14-C61894616E80}"/>
              </a:ext>
            </a:extLst>
          </p:cNvPr>
          <p:cNvSpPr/>
          <p:nvPr/>
        </p:nvSpPr>
        <p:spPr>
          <a:xfrm>
            <a:off x="587115" y="429704"/>
            <a:ext cx="108079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400" b="1" dirty="0">
                <a:solidFill>
                  <a:srgbClr val="92D050"/>
                </a:solidFill>
              </a:rPr>
              <a:t>The four major subdisciplines of genetics are </a:t>
            </a:r>
          </a:p>
          <a:p>
            <a:pPr marL="457200" indent="-457200" algn="just">
              <a:lnSpc>
                <a:spcPct val="200000"/>
              </a:lnSpc>
              <a:buAutoNum type="arabicPeriod"/>
            </a:pPr>
            <a:r>
              <a:rPr lang="en-US" sz="2000" b="1" dirty="0">
                <a:solidFill>
                  <a:srgbClr val="00FFFF"/>
                </a:solidFill>
              </a:rPr>
              <a:t>Transmission Genetics </a:t>
            </a:r>
            <a:r>
              <a:rPr lang="en-US" sz="2000" b="1" dirty="0"/>
              <a:t>/ </a:t>
            </a:r>
            <a:r>
              <a:rPr lang="en-US" sz="2000" b="1" dirty="0">
                <a:solidFill>
                  <a:srgbClr val="CCFF33"/>
                </a:solidFill>
              </a:rPr>
              <a:t>Classical Genetics </a:t>
            </a:r>
            <a:r>
              <a:rPr lang="en-US" sz="2000" b="1" dirty="0"/>
              <a:t>– Deals with the transmission of genes from parents to off springs. </a:t>
            </a:r>
          </a:p>
          <a:p>
            <a:pPr algn="just">
              <a:lnSpc>
                <a:spcPct val="200000"/>
              </a:lnSpc>
            </a:pPr>
            <a:r>
              <a:rPr lang="en-US" sz="2000" b="1" dirty="0"/>
              <a:t>2. </a:t>
            </a:r>
            <a:r>
              <a:rPr lang="en-US" sz="2000" b="1" dirty="0">
                <a:solidFill>
                  <a:srgbClr val="00FFFF"/>
                </a:solidFill>
              </a:rPr>
              <a:t>Molecular Genetics </a:t>
            </a:r>
            <a:r>
              <a:rPr lang="en-US" sz="2000" b="1" dirty="0"/>
              <a:t>– Deals with the structure and function of a gene at </a:t>
            </a:r>
          </a:p>
          <a:p>
            <a:pPr algn="just">
              <a:lnSpc>
                <a:spcPct val="200000"/>
              </a:lnSpc>
            </a:pPr>
            <a:r>
              <a:rPr lang="en-US" sz="2000" b="1" dirty="0"/>
              <a:t>	molecular level. </a:t>
            </a:r>
          </a:p>
          <a:p>
            <a:pPr algn="just">
              <a:lnSpc>
                <a:spcPct val="200000"/>
              </a:lnSpc>
            </a:pPr>
            <a:r>
              <a:rPr lang="en-US" sz="2000" b="1" dirty="0"/>
              <a:t>3. </a:t>
            </a:r>
            <a:r>
              <a:rPr lang="en-US" sz="2000" b="1" dirty="0">
                <a:solidFill>
                  <a:srgbClr val="00FFFF"/>
                </a:solidFill>
              </a:rPr>
              <a:t>Population Genetics </a:t>
            </a:r>
            <a:r>
              <a:rPr lang="en-US" sz="2000" b="1" dirty="0"/>
              <a:t>– Deals with heredity in groups of individuals for traits </a:t>
            </a:r>
          </a:p>
          <a:p>
            <a:pPr algn="just">
              <a:lnSpc>
                <a:spcPct val="200000"/>
              </a:lnSpc>
            </a:pPr>
            <a:r>
              <a:rPr lang="en-US" sz="2000" b="1" dirty="0"/>
              <a:t>	which is determined by a few genes. </a:t>
            </a:r>
          </a:p>
          <a:p>
            <a:pPr algn="just">
              <a:lnSpc>
                <a:spcPct val="200000"/>
              </a:lnSpc>
            </a:pPr>
            <a:r>
              <a:rPr lang="en-US" sz="2000" b="1" dirty="0"/>
              <a:t>4. </a:t>
            </a:r>
            <a:r>
              <a:rPr lang="en-US" sz="2000" b="1" dirty="0">
                <a:solidFill>
                  <a:srgbClr val="00FFFF"/>
                </a:solidFill>
              </a:rPr>
              <a:t>Quantitative Genetics </a:t>
            </a:r>
            <a:r>
              <a:rPr lang="en-US" sz="2000" b="1" dirty="0"/>
              <a:t>– Deals with heredity of traits in groups of individuals 	where the traits are governed by many genes simultaneously.</a:t>
            </a:r>
          </a:p>
        </p:txBody>
      </p:sp>
    </p:spTree>
    <p:extLst>
      <p:ext uri="{BB962C8B-B14F-4D97-AF65-F5344CB8AC3E}">
        <p14:creationId xmlns:p14="http://schemas.microsoft.com/office/powerpoint/2010/main" val="34805811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C6A4D6E-53DD-4A80-8B63-F36C81A51303}"/>
              </a:ext>
            </a:extLst>
          </p:cNvPr>
          <p:cNvSpPr/>
          <p:nvPr/>
        </p:nvSpPr>
        <p:spPr>
          <a:xfrm>
            <a:off x="725714" y="112463"/>
            <a:ext cx="10876673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2D050"/>
                </a:solidFill>
              </a:rPr>
              <a:t>Heredity and variation </a:t>
            </a:r>
          </a:p>
          <a:p>
            <a:r>
              <a:rPr lang="en-US" sz="2400" b="1" dirty="0"/>
              <a:t>Genetics is often described as a science which deals with heredity and variation.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92D050"/>
                </a:solidFill>
              </a:rPr>
              <a:t>Heredity</a:t>
            </a:r>
            <a:r>
              <a:rPr lang="en-US" sz="2400" b="1" dirty="0"/>
              <a:t>: Heredity is the transmission of characters from parents to </a:t>
            </a:r>
            <a:r>
              <a:rPr lang="en-US" sz="2400" b="1" dirty="0" err="1"/>
              <a:t>offsprings</a:t>
            </a:r>
            <a:r>
              <a:rPr lang="en-US" sz="2400" b="1" dirty="0"/>
              <a:t>.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92D050"/>
                </a:solidFill>
              </a:rPr>
              <a:t>Variation</a:t>
            </a:r>
            <a:r>
              <a:rPr lang="en-US" sz="2400" b="1" dirty="0"/>
              <a:t>: The organisms belonging to the same natural population or species that shows a difference in the characteristics is called variation. </a:t>
            </a:r>
          </a:p>
          <a:p>
            <a:endParaRPr lang="en-US" sz="2400" b="1" dirty="0"/>
          </a:p>
          <a:p>
            <a:r>
              <a:rPr lang="en-US" sz="2400" b="1" dirty="0">
                <a:solidFill>
                  <a:srgbClr val="92D050"/>
                </a:solidFill>
              </a:rPr>
              <a:t>Variation is of two types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(</a:t>
            </a:r>
            <a:r>
              <a:rPr lang="en-US" sz="2400" b="1" dirty="0" err="1">
                <a:solidFill>
                  <a:srgbClr val="FFFF00"/>
                </a:solidFill>
              </a:rPr>
              <a:t>i</a:t>
            </a:r>
            <a:r>
              <a:rPr lang="en-US" sz="2400" b="1" dirty="0">
                <a:solidFill>
                  <a:srgbClr val="FFFF00"/>
                </a:solidFill>
              </a:rPr>
              <a:t>) Discontinuous variation – </a:t>
            </a:r>
          </a:p>
          <a:p>
            <a:r>
              <a:rPr lang="en-US" sz="2400" b="1" dirty="0"/>
              <a:t>	Within a population there are some characteristics which show a limited 	form of variation. </a:t>
            </a:r>
          </a:p>
          <a:p>
            <a:r>
              <a:rPr lang="en-US" sz="2400" b="1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(ii) Continuous variation – </a:t>
            </a:r>
          </a:p>
          <a:p>
            <a:r>
              <a:rPr lang="en-US" sz="2400" b="1" dirty="0"/>
              <a:t>	This variation may be due to the combining effects of environmental and 	genetic factors.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2764269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6513D15-5CE6-4CD6-8AB9-90D207771DF1}"/>
              </a:ext>
            </a:extLst>
          </p:cNvPr>
          <p:cNvSpPr/>
          <p:nvPr/>
        </p:nvSpPr>
        <p:spPr>
          <a:xfrm>
            <a:off x="619593" y="692419"/>
            <a:ext cx="1157240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92D050"/>
                </a:solidFill>
              </a:rPr>
              <a:t>Importance of variations </a:t>
            </a:r>
          </a:p>
          <a:p>
            <a:endParaRPr lang="en-US" sz="2800" b="1" dirty="0">
              <a:solidFill>
                <a:srgbClr val="92D050"/>
              </a:solidFill>
            </a:endParaRPr>
          </a:p>
          <a:p>
            <a:r>
              <a:rPr lang="en-US" sz="2400" dirty="0"/>
              <a:t>• </a:t>
            </a:r>
            <a:r>
              <a:rPr lang="en-US" sz="2400" b="1" dirty="0"/>
              <a:t>Variations make some individuals better fitted in the struggle for existence.</a:t>
            </a:r>
          </a:p>
          <a:p>
            <a:endParaRPr lang="en-US" sz="2400" b="1" dirty="0"/>
          </a:p>
          <a:p>
            <a:r>
              <a:rPr lang="en-US" sz="2400" b="1" dirty="0"/>
              <a:t>• They help the individuals to adapt themselves to the changing environment. </a:t>
            </a:r>
          </a:p>
          <a:p>
            <a:endParaRPr lang="en-US" sz="2400" b="1" dirty="0"/>
          </a:p>
          <a:p>
            <a:r>
              <a:rPr lang="en-US" sz="2400" b="1" dirty="0"/>
              <a:t>• It provides the genetic material for natural selection.</a:t>
            </a:r>
          </a:p>
          <a:p>
            <a:endParaRPr lang="en-US" sz="2400" b="1" dirty="0"/>
          </a:p>
          <a:p>
            <a:r>
              <a:rPr lang="en-US" sz="2400" b="1" dirty="0"/>
              <a:t>• Variations allow breeders to improve better yield, quicker growth, increased 	resistance and lesser input. </a:t>
            </a:r>
          </a:p>
          <a:p>
            <a:endParaRPr lang="en-US" sz="2400" b="1" dirty="0"/>
          </a:p>
          <a:p>
            <a:r>
              <a:rPr lang="en-US" sz="2400" b="1" dirty="0"/>
              <a:t>• They constitute the raw materials for evolution.</a:t>
            </a:r>
          </a:p>
        </p:txBody>
      </p:sp>
    </p:spTree>
    <p:extLst>
      <p:ext uri="{BB962C8B-B14F-4D97-AF65-F5344CB8AC3E}">
        <p14:creationId xmlns:p14="http://schemas.microsoft.com/office/powerpoint/2010/main" val="54931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1EA0BAB-C1C7-4BFC-A1C9-F871E4F6A99F}"/>
              </a:ext>
            </a:extLst>
          </p:cNvPr>
          <p:cNvSpPr/>
          <p:nvPr/>
        </p:nvSpPr>
        <p:spPr>
          <a:xfrm>
            <a:off x="5156849" y="446544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dirty="0">
                <a:solidFill>
                  <a:srgbClr val="FFFF00"/>
                </a:solidFill>
              </a:rPr>
              <a:t> </a:t>
            </a:r>
            <a:r>
              <a:rPr lang="en-IN" sz="2800" b="1" dirty="0" err="1">
                <a:solidFill>
                  <a:srgbClr val="FFFF00"/>
                </a:solidFill>
              </a:rPr>
              <a:t>Mendelism</a:t>
            </a:r>
            <a:endParaRPr lang="en-IN" sz="2800" b="1" dirty="0">
              <a:solidFill>
                <a:srgbClr val="FFFF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426AA30-0543-4112-B8ED-EBB5AC0A9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0255" y="1390270"/>
            <a:ext cx="3652053" cy="4077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3C14F16-F31A-4DE4-929F-827C9205D2D0}"/>
              </a:ext>
            </a:extLst>
          </p:cNvPr>
          <p:cNvSpPr/>
          <p:nvPr/>
        </p:nvSpPr>
        <p:spPr>
          <a:xfrm>
            <a:off x="8267231" y="5957554"/>
            <a:ext cx="36327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Mendel - Father of Genetics. </a:t>
            </a:r>
            <a:endParaRPr lang="en-IN" b="1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7965F06-3CC5-45AC-B33B-48D6686F13C1}"/>
              </a:ext>
            </a:extLst>
          </p:cNvPr>
          <p:cNvSpPr/>
          <p:nvPr/>
        </p:nvSpPr>
        <p:spPr>
          <a:xfrm>
            <a:off x="178500" y="913420"/>
            <a:ext cx="11834999" cy="511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He was born on 22nd July 1822 in </a:t>
            </a:r>
            <a:r>
              <a:rPr lang="en-US" sz="2000" b="1" dirty="0" err="1"/>
              <a:t>Heinzendorf</a:t>
            </a:r>
            <a:r>
              <a:rPr lang="en-US" sz="2000" b="1" dirty="0"/>
              <a:t> Silesia (now </a:t>
            </a:r>
            <a:r>
              <a:rPr lang="en-US" sz="2000" b="1" dirty="0" err="1"/>
              <a:t>Hyncice</a:t>
            </a:r>
            <a:r>
              <a:rPr lang="en-US" sz="2000" b="1" dirty="0"/>
              <a:t>, Czechoslovakia), Austria.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In 1849 Mendel was working as a school teacher and he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	performed his experiments with pea plants.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Mendel discovered the principles of heredity by studying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	the inheritance of seven pairs of contrasting traits of pea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	plant in his garden.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Mendel crossed and catalogued 24,034 plants through many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    generations. His paper entitled “Experiments on Plant Hybrids” 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     was presented and published in </a:t>
            </a:r>
            <a:r>
              <a:rPr lang="en-US" sz="2000" b="1" i="1" dirty="0"/>
              <a:t>The Proceedings of the </a:t>
            </a:r>
          </a:p>
          <a:p>
            <a:pPr>
              <a:lnSpc>
                <a:spcPct val="150000"/>
              </a:lnSpc>
            </a:pPr>
            <a:r>
              <a:rPr lang="en-US" sz="2000" b="1" i="1" dirty="0"/>
              <a:t>     </a:t>
            </a:r>
            <a:r>
              <a:rPr lang="en-US" sz="2000" b="1" i="1" dirty="0" err="1"/>
              <a:t>Brunn</a:t>
            </a:r>
            <a:r>
              <a:rPr lang="en-US" sz="2000" b="1" i="1" dirty="0"/>
              <a:t> Society of Natural History</a:t>
            </a:r>
            <a:r>
              <a:rPr lang="en-US" sz="2000" b="1" dirty="0"/>
              <a:t> in 1866.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35885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938D969-9968-4DF4-AF5D-BDF24E729AFF}"/>
              </a:ext>
            </a:extLst>
          </p:cNvPr>
          <p:cNvSpPr/>
          <p:nvPr/>
        </p:nvSpPr>
        <p:spPr>
          <a:xfrm>
            <a:off x="522157" y="338570"/>
            <a:ext cx="11147686" cy="6180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FF00"/>
                </a:solidFill>
              </a:rPr>
              <a:t>Mendel was successful because: 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	• He applied mathematics and statistical methods to biology and laws of 			probability to his breeding experiments. 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	• He followed scientific methods and kept accurate and detailed records that 		include quantitative data of the outcome of his crosses. 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	• His experiments were carefully planned and he used large samples. 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	• The pairs of contrasting characters which were controlled by factor 				(genes)were present on separate chromosomes. </a:t>
            </a:r>
          </a:p>
          <a:p>
            <a:pPr>
              <a:lnSpc>
                <a:spcPct val="200000"/>
              </a:lnSpc>
            </a:pPr>
            <a:r>
              <a:rPr lang="en-US" sz="2000" b="1" dirty="0"/>
              <a:t>	• The parents selected by Mendel were pure breed lines and the purity was 			tested by self crossing the progeny for many generations. 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51550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Schoolbook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F1C4790-FE3C-4020-8CA7-00621DA7BB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948</Words>
  <Application>Microsoft Office PowerPoint</Application>
  <PresentationFormat>Custom</PresentationFormat>
  <Paragraphs>163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LAKSHMIPRAKASH</dc:creator>
  <cp:lastModifiedBy>dell</cp:lastModifiedBy>
  <cp:revision>212</cp:revision>
  <dcterms:created xsi:type="dcterms:W3CDTF">2019-05-28T03:36:10Z</dcterms:created>
  <dcterms:modified xsi:type="dcterms:W3CDTF">2019-06-06T10:54:46Z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1272283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S9.2.0</vt:lpwstr>
  </property>
</Properties>
</file>